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56" r:id="rId4"/>
    <p:sldId id="349" r:id="rId5"/>
    <p:sldId id="341" r:id="rId6"/>
    <p:sldId id="339" r:id="rId7"/>
    <p:sldId id="335" r:id="rId8"/>
    <p:sldId id="34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10E9F5-7E86-4C64-9B97-5F0B01D2A227}">
          <p14:sldIdLst>
            <p14:sldId id="256"/>
            <p14:sldId id="349"/>
            <p14:sldId id="341"/>
            <p14:sldId id="339"/>
            <p14:sldId id="335"/>
            <p14:sldId id="347"/>
          </p14:sldIdLst>
        </p14:section>
        <p14:section name="Untitled Section" id="{D6C64AA7-F5F1-4610-980E-7F6A5E1804D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ferred User" initials="YC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698" autoAdjust="0"/>
  </p:normalViewPr>
  <p:slideViewPr>
    <p:cSldViewPr>
      <p:cViewPr varScale="1">
        <p:scale>
          <a:sx n="102" d="100"/>
          <a:sy n="102" d="100"/>
        </p:scale>
        <p:origin x="192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10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D04DACED-366B-4074-BC7F-F7306019857D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E4CDC5E8-58FB-46CF-9AB3-7CB7872FB3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859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29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67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97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44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CDC5E8-58FB-46CF-9AB3-7CB7872FB3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7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2025" y="3455988"/>
            <a:ext cx="6976872" cy="42976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628" y="2252282"/>
            <a:ext cx="6976872" cy="1133856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3" descr="cover-bottom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99000"/>
            <a:ext cx="91440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cover-logo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4450" y="612775"/>
            <a:ext cx="1166813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D0E0D-5644-42B9-9E0D-7403B1170407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B8819B-B9A6-4623-A81D-846FEF1F8BD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spacer-background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628" y="2252282"/>
            <a:ext cx="6976872" cy="1133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B5543-0884-4F3F-9631-AE7764F2DEA8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CE53-EDDC-42C6-8584-62302CB0679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lide-top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791" y="629539"/>
            <a:ext cx="7187184" cy="63093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2BDE8-8482-4DCA-86BD-CCA0C6C393E0}" type="datetimeFigureOut">
              <a:rPr lang="en-US" smtClean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ED782-343E-4A4C-A2C5-7ABC204DFDD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7" descr="Slide bottom bldgs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4346575"/>
            <a:ext cx="9144000" cy="2511425"/>
          </a:xfrm>
          <a:prstGeom prst="rect">
            <a:avLst/>
          </a:prstGeom>
          <a:noFill/>
        </p:spPr>
      </p:pic>
      <p:grpSp>
        <p:nvGrpSpPr>
          <p:cNvPr id="12" name="Group 13"/>
          <p:cNvGrpSpPr>
            <a:grpSpLocks/>
          </p:cNvGrpSpPr>
          <p:nvPr userDrawn="1"/>
        </p:nvGrpSpPr>
        <p:grpSpPr bwMode="auto">
          <a:xfrm>
            <a:off x="7305675" y="5915025"/>
            <a:ext cx="776288" cy="776288"/>
            <a:chOff x="4626" y="3741"/>
            <a:chExt cx="489" cy="489"/>
          </a:xfrm>
        </p:grpSpPr>
        <p:sp>
          <p:nvSpPr>
            <p:cNvPr id="13" name="Oval 10"/>
            <p:cNvSpPr>
              <a:spLocks noChangeAspect="1" noChangeArrowheads="1"/>
            </p:cNvSpPr>
            <p:nvPr/>
          </p:nvSpPr>
          <p:spPr bwMode="auto">
            <a:xfrm>
              <a:off x="4626" y="3741"/>
              <a:ext cx="489" cy="489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4" name="Picture 12" descr="HHS logo for PPT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646" y="3767"/>
              <a:ext cx="449" cy="436"/>
            </a:xfrm>
            <a:prstGeom prst="rect">
              <a:avLst/>
            </a:prstGeom>
            <a:noFill/>
          </p:spPr>
        </p:pic>
      </p:grpSp>
      <p:grpSp>
        <p:nvGrpSpPr>
          <p:cNvPr id="15" name="Group 18"/>
          <p:cNvGrpSpPr>
            <a:grpSpLocks/>
          </p:cNvGrpSpPr>
          <p:nvPr userDrawn="1"/>
        </p:nvGrpSpPr>
        <p:grpSpPr bwMode="auto">
          <a:xfrm>
            <a:off x="8205788" y="5915025"/>
            <a:ext cx="639762" cy="746125"/>
            <a:chOff x="5169" y="3726"/>
            <a:chExt cx="403" cy="470"/>
          </a:xfrm>
        </p:grpSpPr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5169" y="3726"/>
              <a:ext cx="403" cy="470"/>
              <a:chOff x="5169" y="3726"/>
              <a:chExt cx="403" cy="470"/>
            </a:xfrm>
          </p:grpSpPr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5169" y="3872"/>
                <a:ext cx="403" cy="3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AutoShape 16"/>
              <p:cNvSpPr>
                <a:spLocks noChangeArrowheads="1"/>
              </p:cNvSpPr>
              <p:nvPr/>
            </p:nvSpPr>
            <p:spPr bwMode="auto">
              <a:xfrm>
                <a:off x="5169" y="3726"/>
                <a:ext cx="403" cy="146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pic>
          <p:nvPicPr>
            <p:cNvPr id="17" name="Picture 15" descr="NSP logo for PPT"/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5203" y="3767"/>
              <a:ext cx="334" cy="396"/>
            </a:xfrm>
            <a:prstGeom prst="rect">
              <a:avLst/>
            </a:prstGeom>
            <a:noFill/>
          </p:spPr>
        </p:pic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791" y="1804988"/>
            <a:ext cx="7187184" cy="3224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–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1524000"/>
            <a:ext cx="8839200" cy="2743200"/>
          </a:xfrm>
        </p:spPr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Office of Block Grant Assistance</a:t>
            </a:r>
            <a:br>
              <a:rPr lang="en-US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Updates for NCDA</a:t>
            </a:r>
            <a:br>
              <a:rPr lang="en-US" sz="31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100" b="1" dirty="0">
                <a:solidFill>
                  <a:schemeClr val="tx2">
                    <a:lumMod val="75000"/>
                  </a:schemeClr>
                </a:solidFill>
              </a:rPr>
              <a:t>January 2023</a:t>
            </a:r>
            <a:br>
              <a:rPr lang="en-US" sz="2700" dirty="0"/>
            </a:br>
            <a:br>
              <a:rPr lang="en-US" sz="2700" dirty="0"/>
            </a:br>
            <a:r>
              <a:rPr lang="en-US" sz="2700" dirty="0"/>
              <a:t>James Höemann, Director</a:t>
            </a:r>
            <a:br>
              <a:rPr lang="en-US" sz="2700" dirty="0"/>
            </a:br>
            <a:r>
              <a:rPr lang="en-US" sz="2700" dirty="0"/>
              <a:t>Entitlement Communities Division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15791-6D1E-5B4E-267A-72ED7A8EB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525420-0666-DBBA-5AF0-4C24A7F65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124954"/>
              </p:ext>
            </p:extLst>
          </p:nvPr>
        </p:nvGraphicFramePr>
        <p:xfrm>
          <a:off x="740790" y="1752600"/>
          <a:ext cx="7187184" cy="3276603"/>
        </p:xfrm>
        <a:graphic>
          <a:graphicData uri="http://schemas.openxmlformats.org/drawingml/2006/table">
            <a:tbl>
              <a:tblPr/>
              <a:tblGrid>
                <a:gridCol w="3535317">
                  <a:extLst>
                    <a:ext uri="{9D8B030D-6E8A-4147-A177-3AD203B41FA5}">
                      <a16:colId xmlns:a16="http://schemas.microsoft.com/office/drawing/2014/main" val="3309120616"/>
                    </a:ext>
                  </a:extLst>
                </a:gridCol>
                <a:gridCol w="1884208">
                  <a:extLst>
                    <a:ext uri="{9D8B030D-6E8A-4147-A177-3AD203B41FA5}">
                      <a16:colId xmlns:a16="http://schemas.microsoft.com/office/drawing/2014/main" val="4103603923"/>
                    </a:ext>
                  </a:extLst>
                </a:gridCol>
                <a:gridCol w="1767659">
                  <a:extLst>
                    <a:ext uri="{9D8B030D-6E8A-4147-A177-3AD203B41FA5}">
                      <a16:colId xmlns:a16="http://schemas.microsoft.com/office/drawing/2014/main" val="284281017"/>
                    </a:ext>
                  </a:extLst>
                </a:gridCol>
              </a:tblGrid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CDBG-CV Expenditures (as of 1/23/23)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60213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Activity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Expenditures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683360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Acquisition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$45,186,032.67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7553872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Administrative And Planning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$168,131,218.23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169285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 Development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$337,884,137.06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881351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Housing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$52,391,922.84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537676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Improvements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$173,815,675.46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615683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$1,482,101,030.03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65.26%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971782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Repayments Of Section 108 Loans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$4,401,374.96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72383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$7,325,374.78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539464"/>
                  </a:ext>
                </a:extLst>
              </a:tr>
              <a:tr h="2978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Expenditures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$2,271,236,766.03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867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202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51435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400" dirty="0"/>
              <a:t>FOCUS</a:t>
            </a:r>
            <a:r>
              <a:rPr lang="en-US" sz="2600" dirty="0"/>
              <a:t>: 3-year 80% expended Requirement (</a:t>
            </a:r>
            <a:r>
              <a:rPr lang="en-US" sz="2200" dirty="0"/>
              <a:t>May 2023 through October 2024)</a:t>
            </a:r>
          </a:p>
          <a:p>
            <a:pPr lvl="2"/>
            <a:r>
              <a:rPr lang="en-US" sz="2200" dirty="0">
                <a:cs typeface="Calibri"/>
              </a:rPr>
              <a:t>As of 01/25/2023</a:t>
            </a:r>
          </a:p>
          <a:p>
            <a:pPr lvl="3"/>
            <a:r>
              <a:rPr lang="en-US" sz="1800" dirty="0">
                <a:cs typeface="Calibri"/>
              </a:rPr>
              <a:t>28.51% Achieved</a:t>
            </a:r>
          </a:p>
          <a:p>
            <a:pPr lvl="3"/>
            <a:r>
              <a:rPr lang="en-US" sz="1800" dirty="0">
                <a:cs typeface="Calibri"/>
              </a:rPr>
              <a:t>17.87% On Target</a:t>
            </a:r>
          </a:p>
          <a:p>
            <a:pPr lvl="3"/>
            <a:r>
              <a:rPr lang="en-US" sz="1800" dirty="0">
                <a:cs typeface="Calibri"/>
              </a:rPr>
              <a:t>53.53% Under Target</a:t>
            </a:r>
          </a:p>
          <a:p>
            <a:pPr lvl="1"/>
            <a:r>
              <a:rPr lang="en-US" sz="2600" dirty="0"/>
              <a:t>Grantee Virtual Clinics in 2023 (April, June-December)</a:t>
            </a:r>
          </a:p>
          <a:p>
            <a:pPr lvl="1"/>
            <a:r>
              <a:rPr lang="en-US" sz="2600" dirty="0"/>
              <a:t>Developing a policy on handling the expenditure benchmarks</a:t>
            </a:r>
          </a:p>
        </p:txBody>
      </p:sp>
    </p:spTree>
    <p:extLst>
      <p:ext uri="{BB962C8B-B14F-4D97-AF65-F5344CB8AC3E}">
        <p14:creationId xmlns:p14="http://schemas.microsoft.com/office/powerpoint/2010/main" val="1778056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CDBG-CV Update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899"/>
            <a:ext cx="8686800" cy="514350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CDBG-CV Policy – Pending: </a:t>
            </a:r>
          </a:p>
          <a:p>
            <a:pPr lvl="2"/>
            <a:r>
              <a:rPr lang="en-US" sz="2000" dirty="0"/>
              <a:t>Gift Cards &amp; Late Fees</a:t>
            </a:r>
          </a:p>
          <a:p>
            <a:pPr lvl="2"/>
            <a:r>
              <a:rPr lang="en-US" sz="2000" dirty="0"/>
              <a:t>Public Hearings</a:t>
            </a:r>
          </a:p>
          <a:p>
            <a:pPr lvl="2"/>
            <a:r>
              <a:rPr lang="en-US" sz="2000" dirty="0"/>
              <a:t>Technical Assistance Guide on Housing Models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National Virtual CARES Act Conference May 22-25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12:30 PM – 5:00 PM Each Day</a:t>
            </a:r>
          </a:p>
          <a:p>
            <a:pPr lvl="1"/>
            <a:r>
              <a:rPr lang="en-US" sz="2400" dirty="0"/>
              <a:t>One session each for HOPWA-CV and ESG-CV</a:t>
            </a:r>
          </a:p>
          <a:p>
            <a:pPr lvl="1"/>
            <a:r>
              <a:rPr lang="en-US" sz="2400" dirty="0"/>
              <a:t>CDBG-CV – Closeouts; Prepare &amp; Prevent</a:t>
            </a:r>
          </a:p>
          <a:p>
            <a:pPr lvl="1"/>
            <a:r>
              <a:rPr lang="en-US" sz="2400" dirty="0"/>
              <a:t>Resilience Best Practices (Consultations and Strategies)</a:t>
            </a:r>
          </a:p>
          <a:p>
            <a:pPr lvl="1"/>
            <a:r>
              <a:rPr lang="en-US" sz="2400" dirty="0"/>
              <a:t>Financial and Administrative Controls Best Practices</a:t>
            </a:r>
          </a:p>
          <a:p>
            <a:pPr lvl="1"/>
            <a:endParaRPr lang="en-US" sz="24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17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CDBG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457700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FY2016 Expiring Grants: 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Same approach as the last two years, be mindful of September</a:t>
            </a:r>
          </a:p>
          <a:p>
            <a:pPr lvl="1"/>
            <a:r>
              <a:rPr lang="en-US" sz="2400" dirty="0"/>
              <a:t>CDBG Closeouts Notice recently published</a:t>
            </a:r>
          </a:p>
          <a:p>
            <a:pPr lvl="2"/>
            <a:r>
              <a:rPr lang="en-US" sz="2000" dirty="0"/>
              <a:t>Notice: CPD-22-14</a:t>
            </a:r>
          </a:p>
          <a:p>
            <a:pPr lvl="1"/>
            <a:r>
              <a:rPr lang="en-US" sz="2400" dirty="0"/>
              <a:t>Timeliness</a:t>
            </a:r>
          </a:p>
          <a:p>
            <a:pPr lvl="2"/>
            <a:r>
              <a:rPr lang="en-US" sz="2000" dirty="0"/>
              <a:t>Do you need technical assistance?</a:t>
            </a:r>
          </a:p>
          <a:p>
            <a:pPr lvl="1"/>
            <a:r>
              <a:rPr lang="en-US" sz="2400" dirty="0"/>
              <a:t>Elected Officials Landing Page – In development</a:t>
            </a:r>
          </a:p>
          <a:p>
            <a:pPr lvl="1"/>
            <a:r>
              <a:rPr lang="en-US" sz="2400" dirty="0"/>
              <a:t>FY23 Allocations ($3.3M)</a:t>
            </a:r>
          </a:p>
          <a:p>
            <a:pPr lvl="2"/>
            <a:r>
              <a:rPr lang="en-US" sz="2000" dirty="0"/>
              <a:t>On or before February 27</a:t>
            </a:r>
            <a:r>
              <a:rPr lang="en-US" sz="2000" baseline="30000" dirty="0"/>
              <a:t>th</a:t>
            </a:r>
            <a:endParaRPr lang="en-US" sz="2000" dirty="0"/>
          </a:p>
          <a:p>
            <a:pPr marL="457200" lvl="1" indent="0">
              <a:buNone/>
            </a:pPr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6551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Updates on Other CPD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85900"/>
            <a:ext cx="8686800" cy="4991100"/>
          </a:xfrm>
        </p:spPr>
        <p:txBody>
          <a:bodyPr>
            <a:normAutofit/>
          </a:bodyPr>
          <a:lstStyle/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Section 108 - $10B milestone approaching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CDBG’s 50</a:t>
            </a:r>
            <a:r>
              <a:rPr lang="en-US" baseline="30000" dirty="0"/>
              <a:t>th</a:t>
            </a:r>
            <a:r>
              <a:rPr lang="en-US" dirty="0"/>
              <a:t> Anniversary in 2024</a:t>
            </a:r>
          </a:p>
          <a:p>
            <a:pPr marL="857250" lvl="1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Items with current OIG attention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Fraud risk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Cash-on-Hand</a:t>
            </a:r>
          </a:p>
          <a:p>
            <a:pPr marL="1257300" lvl="2" indent="-457200" fontAlgn="ctr">
              <a:lnSpc>
                <a:spcPct val="107000"/>
              </a:lnSpc>
              <a:spcBef>
                <a:spcPts val="0"/>
              </a:spcBef>
            </a:pPr>
            <a:r>
              <a:rPr lang="en-US" dirty="0"/>
              <a:t>Program Income</a:t>
            </a:r>
          </a:p>
        </p:txBody>
      </p:sp>
    </p:spTree>
    <p:extLst>
      <p:ext uri="{BB962C8B-B14F-4D97-AF65-F5344CB8AC3E}">
        <p14:creationId xmlns:p14="http://schemas.microsoft.com/office/powerpoint/2010/main" val="32889902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22921</TotalTime>
  <Words>290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Wingdings</vt:lpstr>
      <vt:lpstr>Custom Design</vt:lpstr>
      <vt:lpstr>1_Custom Design</vt:lpstr>
      <vt:lpstr>2_Custom Design</vt:lpstr>
      <vt:lpstr>  Office of Block Grant Assistance Updates for NCDA January 2023  James Höemann, Director Entitlement Communities Division </vt:lpstr>
      <vt:lpstr>CDBG-CV Update</vt:lpstr>
      <vt:lpstr>CDBG-CV Update (Cont.)</vt:lpstr>
      <vt:lpstr>CDBG-CV Update (Cont.)</vt:lpstr>
      <vt:lpstr>CDBG Updates</vt:lpstr>
      <vt:lpstr>Updates on Other CPD Priorities</vt:lpstr>
    </vt:vector>
  </TitlesOfParts>
  <Company>Housing and Urban Development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Savin.VenJohnson@HUD.GOV</dc:creator>
  <cp:lastModifiedBy>Hoemann, James E</cp:lastModifiedBy>
  <cp:revision>231</cp:revision>
  <cp:lastPrinted>2019-04-09T14:15:48Z</cp:lastPrinted>
  <dcterms:created xsi:type="dcterms:W3CDTF">2010-12-20T22:02:39Z</dcterms:created>
  <dcterms:modified xsi:type="dcterms:W3CDTF">2023-01-26T13:00:42Z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